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7"/>
  </p:notesMasterIdLst>
  <p:sldIdLst>
    <p:sldId id="259" r:id="rId2"/>
    <p:sldId id="258" r:id="rId3"/>
    <p:sldId id="265" r:id="rId4"/>
    <p:sldId id="271" r:id="rId5"/>
    <p:sldId id="260" r:id="rId6"/>
    <p:sldId id="268" r:id="rId7"/>
    <p:sldId id="269" r:id="rId8"/>
    <p:sldId id="270" r:id="rId9"/>
    <p:sldId id="272" r:id="rId10"/>
    <p:sldId id="266" r:id="rId11"/>
    <p:sldId id="256" r:id="rId12"/>
    <p:sldId id="257" r:id="rId13"/>
    <p:sldId id="273" r:id="rId14"/>
    <p:sldId id="274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32" autoAdjust="0"/>
    <p:restoredTop sz="94660"/>
  </p:normalViewPr>
  <p:slideViewPr>
    <p:cSldViewPr snapToGrid="0">
      <p:cViewPr>
        <p:scale>
          <a:sx n="82" d="100"/>
          <a:sy n="82" d="100"/>
        </p:scale>
        <p:origin x="55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682AA8-21E9-5642-A549-941E92CB8D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58BC8-DDF6-2E4C-869B-43F07DD7046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09F50-CCA8-5447-BAA4-5E45410C5807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339D06-34F8-2246-B872-B219EF04B5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5942B3D-6858-E04C-989D-E6F6EEE59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D9C19-E665-8E4D-A281-615ECBA58C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AEC24-43D9-4F4C-9F41-30A0C28FF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D7B90-9283-EA43-99EF-FFC016274F8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16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69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2260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6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31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17C35-1B5F-4C3B-BEF7-D66138EA99F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35D-A183-4B33-BD24-0468C6BD6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7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22256"/>
            <a:ext cx="9144000" cy="2387600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  <a:softEdge rad="0"/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Improved Entrance Tank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5245"/>
            <a:ext cx="9144000" cy="1655762"/>
          </a:xfrm>
        </p:spPr>
        <p:txBody>
          <a:bodyPr/>
          <a:lstStyle/>
          <a:p>
            <a:r>
              <a:rPr lang="en-US" sz="3200" b="1" dirty="0"/>
              <a:t>4520 Final Project</a:t>
            </a:r>
          </a:p>
          <a:p>
            <a:r>
              <a:rPr lang="en-US" b="1" dirty="0"/>
              <a:t>Daniel </a:t>
            </a:r>
            <a:r>
              <a:rPr lang="en-US" b="1" dirty="0" err="1"/>
              <a:t>Pyrek</a:t>
            </a:r>
            <a:r>
              <a:rPr lang="en-US" b="1" dirty="0"/>
              <a:t>, Rosie </a:t>
            </a:r>
            <a:r>
              <a:rPr lang="en-US" b="1" dirty="0" err="1"/>
              <a:t>Krasnoff</a:t>
            </a:r>
            <a:r>
              <a:rPr lang="en-US" b="1" dirty="0"/>
              <a:t>, Hannah Weinstein, Barbara </a:t>
            </a:r>
            <a:r>
              <a:rPr lang="en-US" b="1" dirty="0" err="1"/>
              <a:t>Oramah</a:t>
            </a:r>
            <a:r>
              <a:rPr lang="en-US" b="1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184669"/>
            <a:ext cx="12192000" cy="6733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84669"/>
            <a:ext cx="12192000" cy="157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https://lh4.googleusercontent.com/CFeW5aE8WAlaCs_v3usy4CgeE2WDeMxS6ZIVquCyPs7YyB5ji0mCm7PGrrlgNe8LuCLRS3Jmn7hLMuHujfcdA3h3VN9oJftJBElXa4xHn4zL9iUwFoHWg99zXWrsaSlV6ot6fEXl9q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29" y="75935"/>
            <a:ext cx="2950714" cy="93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87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 Control Plug Pipe</a:t>
            </a:r>
          </a:p>
        </p:txBody>
      </p:sp>
      <p:pic>
        <p:nvPicPr>
          <p:cNvPr id="2050" name="Picture 2" descr="https://lh6.googleusercontent.com/h78zxgCpGKyavjwNUP16gkR-D1cBySbXNHEAbXhHQ0LXDgOgiAGmNcCMQkqYoP1pTM84TpoyltdcZapICkpAnN0YX-qTmoCugx5aqOnT3hp64geRnTMRhMBECdjv5x64mkACT_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25" y="1772444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hgByT_F5pHG5GdqJTV5wsbwF7KDwVu6drBXhGD5Q04EgWjX4eNzV3tMXLSMFQbam2KySWh0mOPjvHZ-KQkJokprhGhG8Xf45pIQ1FqlO_1fbCfeAFMdKbDgihMnhbBI_ilm3hN9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41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503025" y="3915295"/>
            <a:ext cx="914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17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9091" r="4849" b="4243"/>
          <a:stretch/>
        </p:blipFill>
        <p:spPr>
          <a:xfrm>
            <a:off x="1704109" y="327030"/>
            <a:ext cx="9426633" cy="66425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52501" y="3423866"/>
            <a:ext cx="116379" cy="11637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8750" y="96197"/>
            <a:ext cx="339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Largest Sand (2 mm)</a:t>
            </a:r>
          </a:p>
        </p:txBody>
      </p:sp>
    </p:spTree>
    <p:extLst>
      <p:ext uri="{BB962C8B-B14F-4D97-AF65-F5344CB8AC3E}">
        <p14:creationId xmlns:p14="http://schemas.microsoft.com/office/powerpoint/2010/main" val="38081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1608 1.11111E-6 L 0.17239 0.00602 L 0.17721 0.01435 L 0.18138 0.02893 L 0.18476 0.04722 L 0.18606 0.06528 L 0.1888 0.08842 L 0.18945 0.0993 L 0.19297 0.11134 L 0.19765 0.11991 L 0.20182 0.12592 L 0.21002 0.13194 L 0.21744 0.12847 L 0.22422 0.11389 L 0.22695 0.10532 L 0.2332 0.09815 L 0.24401 0.10162 L 0.24948 0.11273 L 0.25494 0.12361 L 0.2625 0.12708 L 0.2625 0.12731 L 0.272 0.11273 L 0.27877 0.10417 L 0.29453 0.10162 L 0.29791 0.1162 L 0.30208 0.12847 L 0.30547 0.13194 L 0.30547 0.13217 L 0.31367 0.12477 L 0.31836 0.10648 L 0.32448 0.10046 L 0.34908 0.10046 L 0.3539 0.11875 L 0.3552 0.12847 L 0.36132 0.12963 L 0.36953 0.12708 L 0.37291 0.1162 L 0.375 0.10903 L 0.37838 0.0993 L 0.38515 0.0993 L 0.38997 0.10162 L 0.39752 0.10787 L 0.40638 0.12361 L 0.41523 0.13079 L 0.42408 0.12592 L 0.43424 0.11018 L 0.44114 0.09815 L 0.44856 0.10046 L 0.4595 0.11273 L 0.46705 0.12361 L 0.47929 0.12847 L 0.4888 0.12847 L 0.49778 0.12847 L 0.5039 0.1368 L 0.50859 0.14768 L 0.51211 0.1588 L 0.51823 0.17199 L 0.52435 0.18542 L 0.53385 0.20602 L 0.54062 0.22292 L 0.54882 0.24606 L 0.55638 0.26296 L 0.56523 0.28958 L 0.5707 0.30185 L 0.57825 0.31643 L 0.57825 0.31667 L 0.57825 0.31643 " pathEditMode="relative" rAng="0" ptsTypes="AAAAAAAAAAAAAAAAAAAAAAAAAAAAAAAAAAAAAAAAAAAAAAAAAAAAAAAAAAAAAAAAAAAA">
                                      <p:cBhvr>
                                        <p:cTn id="6" dur="1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06" y="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9091" r="4849" b="4243"/>
          <a:stretch/>
        </p:blipFill>
        <p:spPr>
          <a:xfrm>
            <a:off x="1695796" y="327030"/>
            <a:ext cx="9426633" cy="66425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44188" y="3465430"/>
            <a:ext cx="74816" cy="74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8750" y="96197"/>
            <a:ext cx="339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Smallest Grit (0.1 mm)</a:t>
            </a:r>
          </a:p>
        </p:txBody>
      </p:sp>
    </p:spTree>
    <p:extLst>
      <p:ext uri="{BB962C8B-B14F-4D97-AF65-F5344CB8AC3E}">
        <p14:creationId xmlns:p14="http://schemas.microsoft.com/office/powerpoint/2010/main" val="224472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31901 1.85185E-6 L 0.33464 0.00856 L 0.34011 0.01574 L 0.34896 0.02801 L 0.35508 0.04236 L 0.35925 0.06666 L 0.36263 0.09213 L 0.36263 0.11041 L 0.36537 0.13704 L 0.36875 0.12731 L 0.3694 0.10416 L 0.36745 0.07754 L 0.36602 0.03264 L 0.36537 -0.01204 L 0.36263 -0.06181 L 0.36393 -0.1213 L 0.36393 -0.14306 L 0.33542 -0.23519 L 0.36667 -0.14421 L 0.38099 -0.10903 L 0.38854 -0.10787 L 0.39336 -0.11991 L 0.39401 -0.14051 L 0.3892 -0.15996 L 0.3694 -0.20972 L 0.35651 -0.23866 L 0.38985 -0.15394 L 0.39805 -0.12963 L 0.41446 -0.10417 L 0.42943 -0.10301 L 0.43425 -0.11505 L 0.4349 -0.12963 L 0.43008 -0.15625 L 0.42058 -0.18056 L 0.40768 -0.21945 L 0.40078 -0.24491 L 0.42813 -0.16111 L 0.43555 -0.14537 L 0.44518 -0.11505 L 0.45873 -0.09699 L 0.46758 -0.09699 L 0.47578 -0.11019 L 0.47448 -0.13218 L 0.46966 -0.15139 L 0.46289 -0.1794 L 0.45196 -0.20718 L 0.44518 -0.23264 L 0.43893 -0.24491 L 0.43216 -0.25926 L 0.4431 -0.22546 L 0.45677 -0.18912 L 0.47097 -0.15996 L 0.47787 -0.13449 L 0.48464 -0.11505 L 0.49011 -0.08241 L 0.49558 -0.05324 L 0.49961 -0.01459 L 0.51263 0.03889 L 0.52357 0.08981 L 0.53308 0.13449 L 0.55222 0.20717 L 0.55964 0.24491 L 0.57123 0.28842 L 0.57813 0.31528 " pathEditMode="relative" rAng="0" ptsTypes="AAAAAAAAAAAAAAAAAAAAAAAAAAAAAAAAAAAAAAAAAAAAAAAAAAAAAAAAAAAAAAAAA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06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Trash Racks</a:t>
            </a:r>
            <a:endParaRPr/>
          </a:p>
        </p:txBody>
      </p:sp>
      <p:grpSp>
        <p:nvGrpSpPr>
          <p:cNvPr id="119" name="Google Shape;119;p22"/>
          <p:cNvGrpSpPr/>
          <p:nvPr/>
        </p:nvGrpSpPr>
        <p:grpSpPr>
          <a:xfrm>
            <a:off x="1427167" y="2066667"/>
            <a:ext cx="3944000" cy="3765200"/>
            <a:chOff x="5874425" y="1395750"/>
            <a:chExt cx="2958000" cy="2823900"/>
          </a:xfrm>
        </p:grpSpPr>
        <p:cxnSp>
          <p:nvCxnSpPr>
            <p:cNvPr id="120" name="Google Shape;120;p22"/>
            <p:cNvCxnSpPr/>
            <p:nvPr/>
          </p:nvCxnSpPr>
          <p:spPr>
            <a:xfrm>
              <a:off x="5874425" y="1395750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5874425" y="1799154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2"/>
            <p:cNvCxnSpPr/>
            <p:nvPr/>
          </p:nvCxnSpPr>
          <p:spPr>
            <a:xfrm>
              <a:off x="5874425" y="2202557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22"/>
            <p:cNvCxnSpPr/>
            <p:nvPr/>
          </p:nvCxnSpPr>
          <p:spPr>
            <a:xfrm>
              <a:off x="5874425" y="2605961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22"/>
            <p:cNvCxnSpPr/>
            <p:nvPr/>
          </p:nvCxnSpPr>
          <p:spPr>
            <a:xfrm>
              <a:off x="5874425" y="3009364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22"/>
            <p:cNvCxnSpPr/>
            <p:nvPr/>
          </p:nvCxnSpPr>
          <p:spPr>
            <a:xfrm>
              <a:off x="5874425" y="3412768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22"/>
            <p:cNvCxnSpPr/>
            <p:nvPr/>
          </p:nvCxnSpPr>
          <p:spPr>
            <a:xfrm>
              <a:off x="5874425" y="3816171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22"/>
            <p:cNvCxnSpPr/>
            <p:nvPr/>
          </p:nvCxnSpPr>
          <p:spPr>
            <a:xfrm>
              <a:off x="5874425" y="4219575"/>
              <a:ext cx="295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22"/>
            <p:cNvCxnSpPr/>
            <p:nvPr/>
          </p:nvCxnSpPr>
          <p:spPr>
            <a:xfrm rot="5400000">
              <a:off x="7420475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22"/>
            <p:cNvCxnSpPr/>
            <p:nvPr/>
          </p:nvCxnSpPr>
          <p:spPr>
            <a:xfrm rot="5400000">
              <a:off x="6997904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22"/>
            <p:cNvCxnSpPr/>
            <p:nvPr/>
          </p:nvCxnSpPr>
          <p:spPr>
            <a:xfrm rot="5400000">
              <a:off x="6575332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2"/>
            <p:cNvCxnSpPr/>
            <p:nvPr/>
          </p:nvCxnSpPr>
          <p:spPr>
            <a:xfrm rot="5400000">
              <a:off x="6152761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2"/>
            <p:cNvCxnSpPr/>
            <p:nvPr/>
          </p:nvCxnSpPr>
          <p:spPr>
            <a:xfrm rot="5400000">
              <a:off x="5730189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22"/>
            <p:cNvCxnSpPr/>
            <p:nvPr/>
          </p:nvCxnSpPr>
          <p:spPr>
            <a:xfrm rot="5400000">
              <a:off x="5307618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22"/>
            <p:cNvCxnSpPr/>
            <p:nvPr/>
          </p:nvCxnSpPr>
          <p:spPr>
            <a:xfrm rot="5400000">
              <a:off x="4885046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22"/>
            <p:cNvCxnSpPr/>
            <p:nvPr/>
          </p:nvCxnSpPr>
          <p:spPr>
            <a:xfrm rot="5400000">
              <a:off x="4462475" y="2807700"/>
              <a:ext cx="28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6" name="Google Shape;136;p22"/>
          <p:cNvCxnSpPr/>
          <p:nvPr/>
        </p:nvCxnSpPr>
        <p:spPr>
          <a:xfrm>
            <a:off x="1427167" y="2310967"/>
            <a:ext cx="57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7" name="Google Shape;137;p22"/>
          <p:cNvCxnSpPr/>
          <p:nvPr/>
        </p:nvCxnSpPr>
        <p:spPr>
          <a:xfrm flipH="1">
            <a:off x="5469267" y="2066667"/>
            <a:ext cx="9200" cy="380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8" name="Google Shape;138;p22"/>
          <p:cNvCxnSpPr/>
          <p:nvPr/>
        </p:nvCxnSpPr>
        <p:spPr>
          <a:xfrm rot="10800000">
            <a:off x="796667" y="3136467"/>
            <a:ext cx="532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139" name="Google Shape;139;p22" descr="Image result for rebar mesh&quot;"/>
          <p:cNvPicPr preferRelativeResize="0"/>
          <p:nvPr/>
        </p:nvPicPr>
        <p:blipFill rotWithShape="1">
          <a:blip r:embed="rId3">
            <a:alphaModFix/>
          </a:blip>
          <a:srcRect l="10116" r="14886"/>
          <a:stretch/>
        </p:blipFill>
        <p:spPr>
          <a:xfrm>
            <a:off x="8818400" y="340517"/>
            <a:ext cx="2958000" cy="29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 descr="Image result for us 10 mesh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8395" y="3559484"/>
            <a:ext cx="2958000" cy="29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6860000" y="1129417"/>
            <a:ext cx="19580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Rebar mesh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6780300" y="4703484"/>
            <a:ext cx="20380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 #10 mesh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17200" y="2839733"/>
            <a:ext cx="439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494767" y="1431617"/>
            <a:ext cx="439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30469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97ABE-EED0-8F43-86A5-B617F7B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08" y="1239452"/>
            <a:ext cx="8011804" cy="6008853"/>
          </a:xfrm>
          <a:prstGeom prst="rect">
            <a:avLst/>
          </a:prstGeom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Trash Rack Design</a:t>
            </a:r>
            <a:endParaRPr dirty="0"/>
          </a:p>
        </p:txBody>
      </p:sp>
      <p:pic>
        <p:nvPicPr>
          <p:cNvPr id="6" name="Google Shape;150;p23">
            <a:extLst>
              <a:ext uri="{FF2B5EF4-FFF2-40B4-BE49-F238E27FC236}">
                <a16:creationId xmlns:a16="http://schemas.microsoft.com/office/drawing/2014/main" id="{2C4311E2-7CF8-FC44-9DC3-0F3CCD1869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0697"/>
          <a:stretch/>
        </p:blipFill>
        <p:spPr>
          <a:xfrm>
            <a:off x="3543829" y="593367"/>
            <a:ext cx="7154815" cy="600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B97D60-B685-B64A-869B-EF5A1C5E6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708" y="845127"/>
            <a:ext cx="8054109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279018"/>
            <a:ext cx="5988142" cy="337592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Our Design: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Horizontal grit chamber requires 17 m length and 17 m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  <a:r>
              <a:rPr lang="en-US" sz="2000" dirty="0">
                <a:solidFill>
                  <a:schemeClr val="bg1"/>
                </a:solidFill>
              </a:rPr>
              <a:t> area  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Entrance tank requires 6.25 m length and 6.25 m</a:t>
            </a:r>
            <a:r>
              <a:rPr lang="en-US" sz="2000" baseline="30000" dirty="0">
                <a:solidFill>
                  <a:schemeClr val="bg1"/>
                </a:solidFill>
              </a:rPr>
              <a:t>2 </a:t>
            </a:r>
            <a:r>
              <a:rPr lang="en-US" sz="2000" dirty="0">
                <a:solidFill>
                  <a:schemeClr val="bg1"/>
                </a:solidFill>
              </a:rPr>
              <a:t>area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Self cleaning, easy to drain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Future Design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Explore </a:t>
            </a:r>
            <a:r>
              <a:rPr lang="en-US" sz="2000" dirty="0" err="1">
                <a:solidFill>
                  <a:schemeClr val="bg1"/>
                </a:solidFill>
              </a:rPr>
              <a:t>upflow</a:t>
            </a:r>
            <a:r>
              <a:rPr lang="en-US" sz="2000" dirty="0">
                <a:solidFill>
                  <a:schemeClr val="bg1"/>
                </a:solidFill>
              </a:rPr>
              <a:t>, capture, and terminal velocities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Adjust plate spacing and angle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Better understand assumptions</a:t>
            </a:r>
          </a:p>
        </p:txBody>
      </p:sp>
      <p:sp>
        <p:nvSpPr>
          <p:cNvPr id="36" name="Freeform: Shape 2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60414F2-5ACE-8043-B929-D638E55B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2" r="8845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62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/>
          <a:lstStyle/>
          <a:p>
            <a:r>
              <a:rPr lang="en-US" dirty="0"/>
              <a:t>The Gracias plant opened Fall 2019</a:t>
            </a:r>
          </a:p>
          <a:p>
            <a:r>
              <a:rPr lang="en-US" dirty="0"/>
              <a:t>Surprise! Influent water carries lots of sand and grit, especially during storms</a:t>
            </a:r>
          </a:p>
          <a:p>
            <a:r>
              <a:rPr lang="en-US" dirty="0"/>
              <a:t>Current Problem: Sand and grit in the flocculator, clogging manifolds in sedimentation tank</a:t>
            </a:r>
          </a:p>
        </p:txBody>
      </p:sp>
      <p:pic>
        <p:nvPicPr>
          <p:cNvPr id="5122" name="Picture 2" descr="https://lh6.googleusercontent.com/n-8ALx6_whxSdcObg5_lwKx6oNjpBpTSq32628twy1ZYfRmKh8aVtuDpFI2vMtZuuy29gVLGoE_IRpSt3GL_nu_86NqrEDcKI9-C7p-bXaAZXmnGB8b2yIhfDH75wiROAG98pJs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6"/>
          <a:stretch/>
        </p:blipFill>
        <p:spPr bwMode="auto">
          <a:xfrm>
            <a:off x="6865256" y="1825625"/>
            <a:ext cx="4962941" cy="42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55429" y="6172880"/>
            <a:ext cx="285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of the Gracias plant</a:t>
            </a:r>
          </a:p>
        </p:txBody>
      </p:sp>
    </p:spTree>
    <p:extLst>
      <p:ext uri="{BB962C8B-B14F-4D97-AF65-F5344CB8AC3E}">
        <p14:creationId xmlns:p14="http://schemas.microsoft.com/office/powerpoint/2010/main" val="24040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7618" cy="4351338"/>
          </a:xfrm>
        </p:spPr>
        <p:txBody>
          <a:bodyPr>
            <a:normAutofit/>
          </a:bodyPr>
          <a:lstStyle/>
          <a:p>
            <a:r>
              <a:rPr lang="en-US" dirty="0"/>
              <a:t>On the edge of knowledge</a:t>
            </a:r>
          </a:p>
          <a:p>
            <a:r>
              <a:rPr lang="en-US" dirty="0"/>
              <a:t>Utilized Monroe’s guidance to estimate values with no experimental data</a:t>
            </a:r>
          </a:p>
          <a:p>
            <a:r>
              <a:rPr lang="en-US" dirty="0"/>
              <a:t>Highlighted estimated values for future students to explore further</a:t>
            </a:r>
          </a:p>
          <a:p>
            <a:endParaRPr lang="en-US" dirty="0"/>
          </a:p>
          <a:p>
            <a:r>
              <a:rPr lang="en-US" dirty="0"/>
              <a:t>Keep within the constraints:</a:t>
            </a:r>
          </a:p>
          <a:p>
            <a:pPr lvl="1"/>
            <a:r>
              <a:rPr lang="en-US" dirty="0"/>
              <a:t>No electricity</a:t>
            </a:r>
          </a:p>
          <a:p>
            <a:pPr lvl="1"/>
            <a:r>
              <a:rPr lang="en-US" dirty="0"/>
              <a:t>Limited space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56" y="-138147"/>
            <a:ext cx="5384763" cy="69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1F82-6A2C-0F49-91B4-4E21C71D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62C1B-2D9A-BE42-82B0-8A4C83F4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35" y="2455001"/>
            <a:ext cx="6305065" cy="30925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A5BC-BC4D-8444-A1B1-D2E7FB96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966" cy="4351338"/>
          </a:xfrm>
        </p:spPr>
        <p:txBody>
          <a:bodyPr>
            <a:normAutofit/>
          </a:bodyPr>
          <a:lstStyle/>
          <a:p>
            <a:r>
              <a:rPr lang="en-US" dirty="0"/>
              <a:t>sedimentation tank </a:t>
            </a:r>
            <a:r>
              <a:rPr lang="en-US" dirty="0">
                <a:sym typeface="Wingdings" pitchFamily="2" charset="2"/>
              </a:rPr>
              <a:t> entrance tank</a:t>
            </a:r>
          </a:p>
          <a:p>
            <a:pPr lvl="1"/>
            <a:r>
              <a:rPr lang="en-US" dirty="0"/>
              <a:t>settle sand instead of flocs</a:t>
            </a:r>
          </a:p>
          <a:p>
            <a:pPr lvl="1"/>
            <a:r>
              <a:rPr lang="en-US" dirty="0"/>
              <a:t>1 entrance tank for entire 120 L/s flow</a:t>
            </a:r>
          </a:p>
          <a:p>
            <a:r>
              <a:rPr lang="en-US" dirty="0"/>
              <a:t>Sloped into a drain at the end to collect sand and water to </a:t>
            </a:r>
            <a:r>
              <a:rPr lang="en-US"/>
              <a:t>be drained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2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Steps</a:t>
            </a:r>
          </a:p>
        </p:txBody>
      </p:sp>
      <p:pic>
        <p:nvPicPr>
          <p:cNvPr id="1026" name="Picture 2" descr="https://lh3.googleusercontent.com/aD_ihiJBGt30ouXK_pRaNs8aV2Zzqn0Nm3SbdeKjwdQcvBtpQ4xRpLD1sh_Na3NbEVcTKTAu2FCNQTtXBScrDJPG8gXtAo3DbRyOYUMk-PthaXpcBXrJ9z6CwavzhzE3NUM7sP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5"/>
          <a:stretch/>
        </p:blipFill>
        <p:spPr bwMode="auto">
          <a:xfrm>
            <a:off x="0" y="1021587"/>
            <a:ext cx="12456258" cy="3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aD_ihiJBGt30ouXK_pRaNs8aV2Zzqn0Nm3SbdeKjwdQcvBtpQ4xRpLD1sh_Na3NbEVcTKTAu2FCNQTtXBScrDJPG8gXtAo3DbRyOYUMk-PthaXpcBXrJ9z6CwavzhzE3NUM7sP92">
            <a:extLst>
              <a:ext uri="{FF2B5EF4-FFF2-40B4-BE49-F238E27FC236}">
                <a16:creationId xmlns:a16="http://schemas.microsoft.com/office/drawing/2014/main" id="{0F8DF1A4-EE7C-484A-B6F6-2E2E0FB66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0" t="40876" r="5246" b="42942"/>
          <a:stretch/>
        </p:blipFill>
        <p:spPr bwMode="auto">
          <a:xfrm>
            <a:off x="9663830" y="4366682"/>
            <a:ext cx="2135304" cy="13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54F71-E215-A14C-BFB9-811B38914675}"/>
              </a:ext>
            </a:extLst>
          </p:cNvPr>
          <p:cNvSpPr/>
          <p:nvPr/>
        </p:nvSpPr>
        <p:spPr>
          <a:xfrm>
            <a:off x="9212893" y="5141934"/>
            <a:ext cx="820455" cy="69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4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Terminal Velocity from Scouring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Flocculator: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36E77-7960-B449-9654-E5D8A8AE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09" y="1983200"/>
            <a:ext cx="4683114" cy="35725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9805C3-9C68-9345-8BBE-D276BADA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90547"/>
            <a:ext cx="5772150" cy="8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B789AA-1AA9-F345-9633-FA774BEF0441}"/>
              </a:ext>
            </a:extLst>
          </p:cNvPr>
          <p:cNvSpPr/>
          <p:nvPr/>
        </p:nvSpPr>
        <p:spPr>
          <a:xfrm>
            <a:off x="119041" y="32353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>
                <a:solidFill>
                  <a:srgbClr val="666666"/>
                </a:solidFill>
              </a:rPr>
              <a:t>V</a:t>
            </a:r>
            <a:r>
              <a:rPr lang="en-US" baseline="-25000" dirty="0" err="1">
                <a:solidFill>
                  <a:srgbClr val="666666"/>
                </a:solidFill>
              </a:rPr>
              <a:t>scour</a:t>
            </a:r>
            <a:r>
              <a:rPr lang="en-US" dirty="0">
                <a:solidFill>
                  <a:srgbClr val="666666"/>
                </a:solidFill>
              </a:rPr>
              <a:t> = </a:t>
            </a:r>
            <a:r>
              <a:rPr lang="en-US" dirty="0" err="1">
                <a:solidFill>
                  <a:srgbClr val="666666"/>
                </a:solidFill>
              </a:rPr>
              <a:t>V</a:t>
            </a:r>
            <a:r>
              <a:rPr lang="en-US" baseline="-25000" dirty="0" err="1">
                <a:solidFill>
                  <a:srgbClr val="666666"/>
                </a:solidFill>
              </a:rPr>
              <a:t>flocculator</a:t>
            </a:r>
            <a:br>
              <a:rPr lang="en-US" b="1" dirty="0">
                <a:solidFill>
                  <a:srgbClr val="666666"/>
                </a:solidFill>
              </a:rPr>
            </a:br>
            <a:br>
              <a:rPr lang="en-US" b="1" dirty="0">
                <a:solidFill>
                  <a:srgbClr val="666666"/>
                </a:solidFill>
              </a:rPr>
            </a:br>
            <a:r>
              <a:rPr lang="en-US" b="1" dirty="0">
                <a:solidFill>
                  <a:srgbClr val="666666"/>
                </a:solidFill>
              </a:rPr>
              <a:t>Calculated diameter = 0.03544 mm</a:t>
            </a:r>
            <a:br>
              <a:rPr lang="en-US" b="1" dirty="0">
                <a:solidFill>
                  <a:srgbClr val="666666"/>
                </a:solidFill>
              </a:rPr>
            </a:br>
            <a:r>
              <a:rPr lang="en-US" b="1" dirty="0">
                <a:solidFill>
                  <a:srgbClr val="666666"/>
                </a:solidFill>
              </a:rPr>
              <a:t>(way too small!)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Terminal Velocity from Scouring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 Tank Inlet Channel: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36E77-7960-B449-9654-E5D8A8AE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09" y="1983200"/>
            <a:ext cx="4683114" cy="3572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B789AA-1AA9-F345-9633-FA774BEF0441}"/>
              </a:ext>
            </a:extLst>
          </p:cNvPr>
          <p:cNvSpPr/>
          <p:nvPr/>
        </p:nvSpPr>
        <p:spPr>
          <a:xfrm>
            <a:off x="0" y="320697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solidFill>
                <a:srgbClr val="666666"/>
              </a:solidFill>
            </a:endParaRPr>
          </a:p>
          <a:p>
            <a:pPr algn="ctr"/>
            <a:endParaRPr lang="en-US" dirty="0">
              <a:solidFill>
                <a:srgbClr val="666666"/>
              </a:solidFill>
            </a:endParaRPr>
          </a:p>
          <a:p>
            <a:pPr algn="ctr"/>
            <a:endParaRPr lang="en-US" dirty="0">
              <a:solidFill>
                <a:srgbClr val="666666"/>
              </a:solidFill>
            </a:endParaRPr>
          </a:p>
          <a:p>
            <a:pPr algn="ctr"/>
            <a:r>
              <a:rPr lang="en-US" dirty="0" err="1">
                <a:solidFill>
                  <a:srgbClr val="666666"/>
                </a:solidFill>
              </a:rPr>
              <a:t>V</a:t>
            </a:r>
            <a:r>
              <a:rPr lang="en-US" baseline="-25000" dirty="0" err="1">
                <a:solidFill>
                  <a:srgbClr val="666666"/>
                </a:solidFill>
              </a:rPr>
              <a:t>scour</a:t>
            </a:r>
            <a:r>
              <a:rPr lang="en-US" dirty="0">
                <a:solidFill>
                  <a:srgbClr val="666666"/>
                </a:solidFill>
              </a:rPr>
              <a:t> = </a:t>
            </a:r>
            <a:r>
              <a:rPr lang="en-US" dirty="0" err="1">
                <a:solidFill>
                  <a:srgbClr val="666666"/>
                </a:solidFill>
              </a:rPr>
              <a:t>V</a:t>
            </a:r>
            <a:r>
              <a:rPr lang="en-US" baseline="-25000" dirty="0" err="1">
                <a:solidFill>
                  <a:srgbClr val="666666"/>
                </a:solidFill>
              </a:rPr>
              <a:t>channel</a:t>
            </a:r>
            <a:br>
              <a:rPr lang="en-US" b="1" dirty="0">
                <a:solidFill>
                  <a:srgbClr val="666666"/>
                </a:solidFill>
              </a:rPr>
            </a:br>
            <a:br>
              <a:rPr lang="en-US" b="1" dirty="0">
                <a:solidFill>
                  <a:srgbClr val="666666"/>
                </a:solidFill>
              </a:rPr>
            </a:br>
            <a:endParaRPr lang="en-US" b="1" dirty="0">
              <a:solidFill>
                <a:srgbClr val="666666"/>
              </a:solidFill>
            </a:endParaRPr>
          </a:p>
          <a:p>
            <a:pPr algn="ctr"/>
            <a:endParaRPr lang="en-US" b="1" dirty="0">
              <a:solidFill>
                <a:srgbClr val="666666"/>
              </a:solidFill>
            </a:endParaRPr>
          </a:p>
          <a:p>
            <a:pPr algn="ctr"/>
            <a:endParaRPr lang="en-US" b="1" dirty="0">
              <a:solidFill>
                <a:srgbClr val="666666"/>
              </a:solidFill>
            </a:endParaRPr>
          </a:p>
          <a:p>
            <a:pPr algn="ctr"/>
            <a:endParaRPr lang="en-US" b="1" dirty="0">
              <a:solidFill>
                <a:srgbClr val="666666"/>
              </a:solidFill>
            </a:endParaRPr>
          </a:p>
          <a:p>
            <a:pPr algn="ctr"/>
            <a:r>
              <a:rPr lang="en-US" b="1" dirty="0">
                <a:solidFill>
                  <a:srgbClr val="666666"/>
                </a:solidFill>
              </a:rPr>
              <a:t>Calculated diameter = 5.206 mm</a:t>
            </a:r>
            <a:br>
              <a:rPr lang="en-US" b="1" dirty="0">
                <a:solidFill>
                  <a:srgbClr val="666666"/>
                </a:solidFill>
              </a:rPr>
            </a:br>
            <a:r>
              <a:rPr lang="en-US" b="1" dirty="0">
                <a:solidFill>
                  <a:srgbClr val="666666"/>
                </a:solidFill>
              </a:rPr>
              <a:t>(way too big!)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0697A0-2336-B94C-9EA8-5562A732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94" y="2423518"/>
            <a:ext cx="2002011" cy="8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48A8EF4-ECFC-3F42-B59B-00AA36AF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5" y="4710969"/>
            <a:ext cx="5772150" cy="8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226A01-A661-884B-8DD9-7C83C9AD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73" y="3226473"/>
            <a:ext cx="3186388" cy="9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8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3.googleusercontent.com/aD_ihiJBGt30ouXK_pRaNs8aV2Zzqn0Nm3SbdeKjwdQcvBtpQ4xRpLD1sh_Na3NbEVcTKTAu2FCNQTtXBScrDJPG8gXtAo3DbRyOYUMk-PthaXpcBXrJ9z6CwavzhzE3NUM7sP92">
            <a:extLst>
              <a:ext uri="{FF2B5EF4-FFF2-40B4-BE49-F238E27FC236}">
                <a16:creationId xmlns:a16="http://schemas.microsoft.com/office/drawing/2014/main" id="{55CA25C8-BD98-F74A-9EE1-52179CAE1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/>
          <a:stretch/>
        </p:blipFill>
        <p:spPr bwMode="auto">
          <a:xfrm>
            <a:off x="-2153675" y="-8390"/>
            <a:ext cx="13621775" cy="73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652592-D3D8-D140-9B81-79ADC368D8EE}"/>
              </a:ext>
            </a:extLst>
          </p:cNvPr>
          <p:cNvSpPr/>
          <p:nvPr/>
        </p:nvSpPr>
        <p:spPr>
          <a:xfrm>
            <a:off x="-2002123" y="-18689"/>
            <a:ext cx="10815144" cy="19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318F8-DB1A-6A47-8075-8ED0413D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Calculations</a:t>
            </a:r>
          </a:p>
        </p:txBody>
      </p:sp>
    </p:spTree>
    <p:extLst>
      <p:ext uri="{BB962C8B-B14F-4D97-AF65-F5344CB8AC3E}">
        <p14:creationId xmlns:p14="http://schemas.microsoft.com/office/powerpoint/2010/main" val="3017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A7430-7AE7-F94C-8B43-5E935BFD4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9091" r="4849" b="4243"/>
          <a:stretch/>
        </p:blipFill>
        <p:spPr>
          <a:xfrm>
            <a:off x="437882" y="597136"/>
            <a:ext cx="8345510" cy="5880738"/>
          </a:xfrm>
          <a:prstGeom prst="rect">
            <a:avLst/>
          </a:prstGeom>
        </p:spPr>
      </p:pic>
      <p:pic>
        <p:nvPicPr>
          <p:cNvPr id="5" name="Picture 2" descr="https://lh3.googleusercontent.com/4thjTRxEmk4_mXXUfZf1gAAnWyQPFiQwJxdJXrF9TxWRWlXCpKD_luKOwVcwWW9Jr1OosDyY0d4kamXuui94qWML73M08XEpjTGbaH1P3eS1uWwkVaN133naMeT8YX3Cq3iPn8uY">
            <a:extLst>
              <a:ext uri="{FF2B5EF4-FFF2-40B4-BE49-F238E27FC236}">
                <a16:creationId xmlns:a16="http://schemas.microsoft.com/office/drawing/2014/main" id="{37FB5EFA-29CA-3A4D-87EC-2D6E44C92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85" y="2081049"/>
            <a:ext cx="6151156" cy="46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1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263</Words>
  <Application>Microsoft Macintosh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Proxima Nova</vt:lpstr>
      <vt:lpstr>Aharoni</vt:lpstr>
      <vt:lpstr>Arial</vt:lpstr>
      <vt:lpstr>Calibri</vt:lpstr>
      <vt:lpstr>Calibri Light</vt:lpstr>
      <vt:lpstr>Office Theme</vt:lpstr>
      <vt:lpstr>Improved Entrance Tank Design</vt:lpstr>
      <vt:lpstr>Background</vt:lpstr>
      <vt:lpstr>Decision Tree</vt:lpstr>
      <vt:lpstr>Our Approach</vt:lpstr>
      <vt:lpstr>Design Steps</vt:lpstr>
      <vt:lpstr>Finding Terminal Velocity from Scouring</vt:lpstr>
      <vt:lpstr>Finding Terminal Velocity from Scouring</vt:lpstr>
      <vt:lpstr>Design Calculations</vt:lpstr>
      <vt:lpstr>PowerPoint Presentation</vt:lpstr>
      <vt:lpstr>Drain Control Plug Pipe</vt:lpstr>
      <vt:lpstr>PowerPoint Presentation</vt:lpstr>
      <vt:lpstr>PowerPoint Presentation</vt:lpstr>
      <vt:lpstr>Trash Racks</vt:lpstr>
      <vt:lpstr>Trash Rack Design</vt:lpstr>
      <vt:lpstr>Conclusions: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Entrance Tank Design</dc:title>
  <dc:creator>Rosie Krasnoff</dc:creator>
  <cp:lastModifiedBy>Rosie Krasnoff</cp:lastModifiedBy>
  <cp:revision>6</cp:revision>
  <dcterms:created xsi:type="dcterms:W3CDTF">2019-12-18T07:00:26Z</dcterms:created>
  <dcterms:modified xsi:type="dcterms:W3CDTF">2019-12-18T16:07:50Z</dcterms:modified>
</cp:coreProperties>
</file>